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9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</p:sldIdLst>
  <p:sldSz cx="18288000" cy="10287000"/>
  <p:notesSz cx="6858000" cy="9144000"/>
  <p:embeddedFontLst>
    <p:embeddedFont>
      <p:font typeface="Hadassah Friedlaender" panose="02020603050405020304" pitchFamily="18" charset="-79"/>
      <p:regular r:id="rId11"/>
      <p:bold r:id="rId12"/>
    </p:embeddedFont>
    <p:embeddedFont>
      <p:font typeface="Inter" panose="020B0604020202020204" charset="0"/>
      <p:regular r:id="rId13"/>
    </p:embeddedFont>
    <p:embeddedFont>
      <p:font typeface="Source Sans Pro Black" panose="020B0803030403020204" pitchFamily="34" charset="0"/>
      <p:bold r:id="rId14"/>
      <p:boldItalic r:id="rId15"/>
    </p:embeddedFont>
    <p:embeddedFont>
      <p:font typeface="TAN Twinkle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31" autoAdjust="0"/>
    <p:restoredTop sz="94622" autoAdjust="0"/>
  </p:normalViewPr>
  <p:slideViewPr>
    <p:cSldViewPr>
      <p:cViewPr varScale="1">
        <p:scale>
          <a:sx n="50" d="100"/>
          <a:sy n="50" d="100"/>
        </p:scale>
        <p:origin x="974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Asana%20STD+STP/STD%20document.docx" TargetMode="External"/><Relationship Id="rId2" Type="http://schemas.openxmlformats.org/officeDocument/2006/relationships/hyperlink" Target="Asana%20STD+STP/STP%20document.docx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../IDE's/PyCharm/QA%20automation%20course/QA%20automation%20repo/QA-automation/testing_asana_project/Asana%20STD+STP/STD%20document.docx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file:///C:\IDE's\PyCharm\bin\pycharm64.exe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 descr="תמונה שמכילה טקסט, גופן, גרפיקה, סמל&#10;&#10;התיאור נוצר באופן אוטומטי">
            <a:extLst>
              <a:ext uri="{FF2B5EF4-FFF2-40B4-BE49-F238E27FC236}">
                <a16:creationId xmlns:a16="http://schemas.microsoft.com/office/drawing/2014/main" id="{E07E40A9-34D4-03AF-DC3D-3B26062DC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00" y="1769744"/>
            <a:ext cx="16357599" cy="674750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1129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/>
          <p:cNvSpPr/>
          <p:nvPr/>
        </p:nvSpPr>
        <p:spPr>
          <a:xfrm>
            <a:off x="1028700" y="9410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5" name="AutoShape 5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grpSp>
        <p:nvGrpSpPr>
          <p:cNvPr id="6" name="Group 6"/>
          <p:cNvGrpSpPr/>
          <p:nvPr/>
        </p:nvGrpSpPr>
        <p:grpSpPr>
          <a:xfrm>
            <a:off x="1028700" y="1444588"/>
            <a:ext cx="3086100" cy="308610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  <p:txBody>
            <a:bodyPr/>
            <a:lstStyle/>
            <a:p>
              <a:endParaRPr lang="he-IL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4299551" y="8660242"/>
            <a:ext cx="29597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PAGE 02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571750" y="2273159"/>
            <a:ext cx="6572250" cy="1276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26"/>
              </a:lnSpc>
            </a:pPr>
            <a:r>
              <a:rPr lang="en-US" sz="7376" dirty="0">
                <a:solidFill>
                  <a:srgbClr val="404040"/>
                </a:solidFill>
                <a:latin typeface="Source Sans Pro Black" panose="020F0502020204030204" pitchFamily="34" charset="0"/>
                <a:ea typeface="TAN Twinkle"/>
                <a:cs typeface="TAN Twinkle"/>
                <a:sym typeface="TAN Twinkle"/>
              </a:rPr>
              <a:t>About me</a:t>
            </a:r>
          </a:p>
        </p:txBody>
      </p:sp>
      <p:pic>
        <p:nvPicPr>
          <p:cNvPr id="26" name="תמונה 25" descr="תמונה שמכילה טקסט, גופן, גרפיקה, סמל&#10;&#10;התיאור נוצר באופן אוטומטי">
            <a:extLst>
              <a:ext uri="{FF2B5EF4-FFF2-40B4-BE49-F238E27FC236}">
                <a16:creationId xmlns:a16="http://schemas.microsoft.com/office/drawing/2014/main" id="{E49C4DAC-7338-FECB-5D76-8C3E723819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3" t="-890" r="58400" b="890"/>
          <a:stretch/>
        </p:blipFill>
        <p:spPr>
          <a:xfrm>
            <a:off x="13724951" y="2101275"/>
            <a:ext cx="3584499" cy="3499424"/>
          </a:xfrm>
          <a:prstGeom prst="rect">
            <a:avLst/>
          </a:prstGeom>
        </p:spPr>
      </p:pic>
      <p:sp>
        <p:nvSpPr>
          <p:cNvPr id="28" name="תיבת טקסט 27">
            <a:extLst>
              <a:ext uri="{FF2B5EF4-FFF2-40B4-BE49-F238E27FC236}">
                <a16:creationId xmlns:a16="http://schemas.microsoft.com/office/drawing/2014/main" id="{4B99CA5B-94BB-F794-8FF4-61CDE4FAC56F}"/>
              </a:ext>
            </a:extLst>
          </p:cNvPr>
          <p:cNvSpPr txBox="1"/>
          <p:nvPr/>
        </p:nvSpPr>
        <p:spPr>
          <a:xfrm>
            <a:off x="2426350" y="4530688"/>
            <a:ext cx="9144000" cy="4878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rgbClr val="404040"/>
                </a:solidFill>
              </a:rPr>
              <a:t> Shibel Alshech</a:t>
            </a:r>
          </a:p>
          <a:p>
            <a:pPr algn="l" rtl="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rgbClr val="404040"/>
                </a:solidFill>
              </a:rPr>
              <a:t> 22 years old</a:t>
            </a:r>
          </a:p>
          <a:p>
            <a:pPr algn="l" rtl="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rgbClr val="404040"/>
                </a:solidFill>
              </a:rPr>
              <a:t> Isfiya</a:t>
            </a:r>
          </a:p>
          <a:p>
            <a:pPr algn="l" rtl="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rgbClr val="404040"/>
                </a:solidFill>
              </a:rPr>
              <a:t> Computer Science student at The Open University</a:t>
            </a:r>
          </a:p>
          <a:p>
            <a:pPr algn="l" rtl="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rgbClr val="404040"/>
                </a:solidFill>
              </a:rPr>
              <a:t> Student at 5TECH QA Automation program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7155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4" name="TextBox 4"/>
          <p:cNvSpPr txBox="1"/>
          <p:nvPr/>
        </p:nvSpPr>
        <p:spPr>
          <a:xfrm>
            <a:off x="14299551" y="9277651"/>
            <a:ext cx="29597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PAGE 03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8700" y="1444588"/>
            <a:ext cx="3086100" cy="30861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  <p:txBody>
            <a:bodyPr/>
            <a:lstStyle/>
            <a:p>
              <a:endParaRPr lang="he-IL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571750" y="2273159"/>
            <a:ext cx="11525250" cy="12984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326"/>
              </a:lnSpc>
            </a:pPr>
            <a:r>
              <a:rPr lang="en-US" sz="8000" dirty="0">
                <a:solidFill>
                  <a:srgbClr val="404040"/>
                </a:solidFill>
                <a:latin typeface="Hadassah Friedlaender" panose="02020603050405020304" pitchFamily="18" charset="-79"/>
                <a:cs typeface="Hadassah Friedlaender" panose="02020603050405020304" pitchFamily="18" charset="-79"/>
              </a:rPr>
              <a:t>Asana - web application</a:t>
            </a:r>
            <a:endParaRPr lang="en-US" sz="7376" dirty="0">
              <a:solidFill>
                <a:srgbClr val="000000"/>
              </a:solidFill>
              <a:latin typeface="TAN Twinkle"/>
              <a:ea typeface="TAN Twinkle"/>
              <a:cs typeface="TAN Twinkle"/>
              <a:sym typeface="TAN Twinkle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318022" y="4668915"/>
            <a:ext cx="16230600" cy="47833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 rtl="0">
              <a:lnSpc>
                <a:spcPct val="200000"/>
              </a:lnSpc>
            </a:pPr>
            <a:r>
              <a:rPr lang="en-US" sz="3200" b="1" dirty="0">
                <a:solidFill>
                  <a:srgbClr val="404040"/>
                </a:solidFill>
              </a:rPr>
              <a:t>Project Management</a:t>
            </a:r>
            <a:r>
              <a:rPr lang="en-US" sz="3200" dirty="0">
                <a:solidFill>
                  <a:srgbClr val="404040"/>
                </a:solidFill>
              </a:rPr>
              <a:t>: Asana is a web-based tool for project and task management.</a:t>
            </a:r>
          </a:p>
          <a:p>
            <a:pPr algn="l" rtl="0">
              <a:lnSpc>
                <a:spcPct val="200000"/>
              </a:lnSpc>
            </a:pPr>
            <a:r>
              <a:rPr lang="en-US" sz="3200" b="1" dirty="0">
                <a:solidFill>
                  <a:srgbClr val="404040"/>
                </a:solidFill>
              </a:rPr>
              <a:t>Task Tracking</a:t>
            </a:r>
            <a:r>
              <a:rPr lang="en-US" sz="3200" dirty="0">
                <a:solidFill>
                  <a:srgbClr val="404040"/>
                </a:solidFill>
              </a:rPr>
              <a:t>: Allows users to create, assign, and track tasks and deadlines.</a:t>
            </a:r>
          </a:p>
          <a:p>
            <a:pPr algn="l" rtl="0">
              <a:lnSpc>
                <a:spcPct val="200000"/>
              </a:lnSpc>
            </a:pPr>
            <a:r>
              <a:rPr lang="en-US" sz="3200" b="1" dirty="0">
                <a:solidFill>
                  <a:srgbClr val="404040"/>
                </a:solidFill>
              </a:rPr>
              <a:t>Collaboration</a:t>
            </a:r>
            <a:r>
              <a:rPr lang="en-US" sz="3200" dirty="0">
                <a:solidFill>
                  <a:srgbClr val="404040"/>
                </a:solidFill>
              </a:rPr>
              <a:t>: Enables team collaboration and communication on projects.</a:t>
            </a:r>
          </a:p>
          <a:p>
            <a:pPr algn="l" rtl="0">
              <a:lnSpc>
                <a:spcPct val="200000"/>
              </a:lnSpc>
            </a:pPr>
            <a:r>
              <a:rPr lang="en-US" sz="3200" b="1" dirty="0">
                <a:solidFill>
                  <a:srgbClr val="404040"/>
                </a:solidFill>
              </a:rPr>
              <a:t>Integrations</a:t>
            </a:r>
            <a:r>
              <a:rPr lang="en-US" sz="3200" dirty="0">
                <a:solidFill>
                  <a:srgbClr val="404040"/>
                </a:solidFill>
              </a:rPr>
              <a:t>: Supports integration with various apps like Slack, Google Drive, and more.</a:t>
            </a:r>
          </a:p>
          <a:p>
            <a:pPr algn="l" rtl="0">
              <a:lnSpc>
                <a:spcPct val="200000"/>
              </a:lnSpc>
            </a:pPr>
            <a:r>
              <a:rPr lang="en-US" sz="3200" b="1" dirty="0">
                <a:solidFill>
                  <a:srgbClr val="404040"/>
                </a:solidFill>
              </a:rPr>
              <a:t>User-Friendly</a:t>
            </a:r>
            <a:r>
              <a:rPr lang="en-US" sz="3200" dirty="0">
                <a:solidFill>
                  <a:srgbClr val="404040"/>
                </a:solidFill>
              </a:rPr>
              <a:t>: Features a user-friendly interface with customizable workflows.</a:t>
            </a:r>
            <a:endParaRPr lang="he-IL" sz="3200" dirty="0">
              <a:solidFill>
                <a:srgbClr val="404040"/>
              </a:solidFill>
            </a:endParaRPr>
          </a:p>
        </p:txBody>
      </p:sp>
      <p:pic>
        <p:nvPicPr>
          <p:cNvPr id="11" name="Picture 4" descr="People at the meeting desk">
            <a:extLst>
              <a:ext uri="{FF2B5EF4-FFF2-40B4-BE49-F238E27FC236}">
                <a16:creationId xmlns:a16="http://schemas.microsoft.com/office/drawing/2014/main" id="{484C1F75-C28F-4483-FEF5-5084598CE2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71" r="29673"/>
          <a:stretch/>
        </p:blipFill>
        <p:spPr>
          <a:xfrm>
            <a:off x="14425651" y="1142142"/>
            <a:ext cx="2796778" cy="361061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Asana home page Create button">
            <a:hlinkClick r:id="" action="ppaction://media"/>
            <a:extLst>
              <a:ext uri="{FF2B5EF4-FFF2-40B4-BE49-F238E27FC236}">
                <a16:creationId xmlns:a16="http://schemas.microsoft.com/office/drawing/2014/main" id="{CFC41B79-8101-F398-5388-B5E65E9D19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2110" y="321812"/>
            <a:ext cx="17143779" cy="9643376"/>
          </a:xfrm>
          <a:prstGeom prst="rect">
            <a:avLst/>
          </a:prstGeom>
          <a:ln w="63500" cap="sq">
            <a:solidFill>
              <a:srgbClr val="FFFFFF"/>
            </a:solidFill>
            <a:prstDash val="solid"/>
            <a:miter lim="800000"/>
          </a:ln>
          <a:effectLst/>
          <a:scene3d>
            <a:camera prst="orthographicFront"/>
            <a:lightRig rig="soft" dir="t"/>
          </a:scene3d>
          <a:sp3d contourW="6350">
            <a:contourClr>
              <a:srgbClr val="000000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67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5631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3" name="AutoShape 3"/>
          <p:cNvSpPr/>
          <p:nvPr/>
        </p:nvSpPr>
        <p:spPr>
          <a:xfrm>
            <a:off x="1028700" y="8763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4" name="TextBox 4"/>
          <p:cNvSpPr txBox="1"/>
          <p:nvPr/>
        </p:nvSpPr>
        <p:spPr>
          <a:xfrm>
            <a:off x="14330031" y="9131053"/>
            <a:ext cx="29597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PAGE 05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30774" y="1069564"/>
            <a:ext cx="3086100" cy="308610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  <p:txBody>
            <a:bodyPr/>
            <a:lstStyle/>
            <a:p>
              <a:endParaRPr lang="he-IL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573824" y="1898135"/>
            <a:ext cx="13506450" cy="12984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326"/>
              </a:lnSpc>
            </a:pPr>
            <a:r>
              <a:rPr lang="en-US" sz="8000" dirty="0">
                <a:solidFill>
                  <a:srgbClr val="404040"/>
                </a:solidFill>
                <a:latin typeface="Hadassah Friedlaender" panose="02020603050405020304" pitchFamily="18" charset="-79"/>
                <a:cs typeface="Hadassah Friedlaender" panose="02020603050405020304" pitchFamily="18" charset="-79"/>
              </a:rPr>
              <a:t>STP and STD Documents</a:t>
            </a:r>
            <a:endParaRPr lang="en-US" sz="7376" dirty="0">
              <a:solidFill>
                <a:srgbClr val="000000"/>
              </a:solidFill>
              <a:latin typeface="TAN Twinkle"/>
              <a:ea typeface="TAN Twinkle"/>
              <a:cs typeface="TAN Twinkle"/>
              <a:sym typeface="TAN Twinkle"/>
            </a:endParaRPr>
          </a:p>
        </p:txBody>
      </p:sp>
      <p:sp>
        <p:nvSpPr>
          <p:cNvPr id="15" name="תיבת טקסט 14">
            <a:extLst>
              <a:ext uri="{FF2B5EF4-FFF2-40B4-BE49-F238E27FC236}">
                <a16:creationId xmlns:a16="http://schemas.microsoft.com/office/drawing/2014/main" id="{59DD2AC4-946D-F172-4B17-DB054FE0A677}"/>
              </a:ext>
            </a:extLst>
          </p:cNvPr>
          <p:cNvSpPr txBox="1"/>
          <p:nvPr/>
        </p:nvSpPr>
        <p:spPr>
          <a:xfrm>
            <a:off x="2573824" y="4300325"/>
            <a:ext cx="13809176" cy="50937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sz="2500" dirty="0">
                <a:solidFill>
                  <a:srgbClr val="40404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At every QA Testing project, we need to prepare these two documents:</a:t>
            </a:r>
          </a:p>
          <a:p>
            <a:pPr algn="l" rtl="0"/>
            <a:endParaRPr lang="en-US" sz="2500" dirty="0">
              <a:solidFill>
                <a:srgbClr val="404040"/>
              </a:solidFill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 rtl="0"/>
            <a:r>
              <a:rPr lang="en-US" sz="2500" dirty="0">
                <a:solidFill>
                  <a:srgbClr val="40404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The STP objective is to plan the testing phase, set the elements to be tested, and set the time schedule, resources and all planning-related subjects.</a:t>
            </a:r>
          </a:p>
          <a:p>
            <a:pPr algn="l" rtl="0"/>
            <a:endParaRPr lang="en-US" sz="2500" dirty="0">
              <a:solidFill>
                <a:srgbClr val="404040"/>
              </a:solidFill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 rtl="0"/>
            <a:r>
              <a:rPr lang="en-US" sz="2500" dirty="0">
                <a:solidFill>
                  <a:srgbClr val="40404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In the STD document, we design the tests and build the test cases to ensure every step is properly executed to test what is needed.</a:t>
            </a:r>
          </a:p>
          <a:p>
            <a:pPr algn="l" rtl="0"/>
            <a:endParaRPr lang="en-US" sz="2500" dirty="0">
              <a:solidFill>
                <a:srgbClr val="404040"/>
              </a:solidFill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 rtl="0"/>
            <a:r>
              <a:rPr lang="en-US" sz="2500" dirty="0">
                <a:solidFill>
                  <a:srgbClr val="40404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Links to the documents:</a:t>
            </a:r>
            <a:br>
              <a:rPr lang="en-US" sz="2500" dirty="0">
                <a:solidFill>
                  <a:srgbClr val="404040"/>
                </a:solidFill>
                <a:latin typeface="+mj-lt"/>
              </a:rPr>
            </a:br>
            <a:br>
              <a:rPr lang="en-US" sz="2500" dirty="0">
                <a:solidFill>
                  <a:srgbClr val="404040"/>
                </a:solidFill>
                <a:latin typeface="+mj-lt"/>
              </a:rPr>
            </a:br>
            <a:r>
              <a:rPr lang="en-US" sz="2500" dirty="0">
                <a:solidFill>
                  <a:srgbClr val="404040"/>
                </a:solidFill>
                <a:latin typeface="+mj-lt"/>
              </a:rPr>
              <a:t>STP:  </a:t>
            </a:r>
            <a:r>
              <a:rPr lang="en-US" sz="2500" dirty="0">
                <a:solidFill>
                  <a:srgbClr val="404040"/>
                </a:solidFill>
                <a:latin typeface="+mj-lt"/>
                <a:hlinkClick r:id="rId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Asana STD+STP\STP document.docx</a:t>
            </a:r>
            <a:endParaRPr lang="en-US" sz="2500" dirty="0">
              <a:solidFill>
                <a:srgbClr val="404040"/>
              </a:solidFill>
              <a:latin typeface="+mj-lt"/>
            </a:endParaRPr>
          </a:p>
          <a:p>
            <a:pPr algn="l" rtl="0"/>
            <a:endParaRPr lang="en-US" sz="2500" dirty="0">
              <a:solidFill>
                <a:srgbClr val="404040"/>
              </a:solidFill>
              <a:latin typeface="+mj-lt"/>
            </a:endParaRPr>
          </a:p>
          <a:p>
            <a:pPr algn="l" rtl="0"/>
            <a:r>
              <a:rPr lang="en-US" sz="2500" dirty="0">
                <a:solidFill>
                  <a:srgbClr val="404040"/>
                </a:solidFill>
                <a:latin typeface="+mj-lt"/>
              </a:rPr>
              <a:t>STD:  </a:t>
            </a:r>
            <a:r>
              <a:rPr lang="en-US" sz="2500" dirty="0">
                <a:solidFill>
                  <a:srgbClr val="404040"/>
                </a:solidFill>
                <a:latin typeface="+mj-lt"/>
                <a:hlinkClick r:id="rId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Asana STD+STP\STD document.docx</a:t>
            </a:r>
            <a:endParaRPr lang="he-IL" sz="2500" dirty="0">
              <a:solidFill>
                <a:srgbClr val="404040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8679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 dirty="0"/>
          </a:p>
        </p:txBody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4" name="TextBox 4"/>
          <p:cNvSpPr txBox="1"/>
          <p:nvPr/>
        </p:nvSpPr>
        <p:spPr>
          <a:xfrm>
            <a:off x="14401800" y="9467773"/>
            <a:ext cx="29597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PAGE 06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1369427"/>
            <a:ext cx="4675832" cy="725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6600" dirty="0">
                <a:solidFill>
                  <a:srgbClr val="404040"/>
                </a:solidFill>
                <a:latin typeface="Hadassah Friedlaender" panose="02020603050405020304" pitchFamily="18" charset="-79"/>
                <a:cs typeface="Hadassah Friedlaender" panose="02020603050405020304" pitchFamily="18" charset="-79"/>
              </a:rPr>
              <a:t>Test Case</a:t>
            </a:r>
            <a:endParaRPr lang="en-US" sz="6000" dirty="0">
              <a:solidFill>
                <a:srgbClr val="000000"/>
              </a:solidFill>
              <a:latin typeface="TAN Twinkle"/>
              <a:ea typeface="TAN Twinkle"/>
              <a:cs typeface="TAN Twinkle"/>
              <a:sym typeface="TAN Twinkle"/>
            </a:endParaRPr>
          </a:p>
        </p:txBody>
      </p:sp>
      <p:pic>
        <p:nvPicPr>
          <p:cNvPr id="7" name="תמונה 6">
            <a:hlinkClick r:id="rId2" action="ppaction://hlinkfile"/>
            <a:extLst>
              <a:ext uri="{FF2B5EF4-FFF2-40B4-BE49-F238E27FC236}">
                <a16:creationId xmlns:a16="http://schemas.microsoft.com/office/drawing/2014/main" id="{8D0B5C1A-027A-5769-0855-BB052CDC51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400" y="2160130"/>
            <a:ext cx="12752429" cy="770777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Asana drag and drop test">
            <a:hlinkClick r:id="" action="ppaction://media"/>
            <a:extLst>
              <a:ext uri="{FF2B5EF4-FFF2-40B4-BE49-F238E27FC236}">
                <a16:creationId xmlns:a16="http://schemas.microsoft.com/office/drawing/2014/main" id="{C1E924AB-5952-D76F-34EB-DF03702CEE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4614" y="188221"/>
            <a:ext cx="17572385" cy="9884465"/>
          </a:xfrm>
          <a:prstGeom prst="rect">
            <a:avLst/>
          </a:prstGeom>
          <a:ln w="63500" cap="sq">
            <a:solidFill>
              <a:srgbClr val="FFFFFF"/>
            </a:solidFill>
            <a:prstDash val="solid"/>
            <a:miter lim="800000"/>
          </a:ln>
          <a:effectLst/>
          <a:scene3d>
            <a:camera prst="orthographicFront"/>
            <a:lightRig rig="soft" dir="t"/>
          </a:scene3d>
          <a:sp3d contourW="6350">
            <a:contourClr>
              <a:srgbClr val="000000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34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6">
            <a:extLst>
              <a:ext uri="{FF2B5EF4-FFF2-40B4-BE49-F238E27FC236}">
                <a16:creationId xmlns:a16="http://schemas.microsoft.com/office/drawing/2014/main" id="{1F0A462C-5FBF-20A4-31AF-2D3AE363F9C2}"/>
              </a:ext>
            </a:extLst>
          </p:cNvPr>
          <p:cNvGrpSpPr/>
          <p:nvPr/>
        </p:nvGrpSpPr>
        <p:grpSpPr>
          <a:xfrm>
            <a:off x="358797" y="817032"/>
            <a:ext cx="3086100" cy="3086100"/>
            <a:chOff x="76200" y="-57420"/>
            <a:chExt cx="812800" cy="812800"/>
          </a:xfrm>
        </p:grpSpPr>
        <p:sp>
          <p:nvSpPr>
            <p:cNvPr id="31" name="Freeform 7">
              <a:extLst>
                <a:ext uri="{FF2B5EF4-FFF2-40B4-BE49-F238E27FC236}">
                  <a16:creationId xmlns:a16="http://schemas.microsoft.com/office/drawing/2014/main" id="{23086747-F863-0DFA-8D8B-DBECA2E1ABE2}"/>
                </a:ext>
              </a:extLst>
            </p:cNvPr>
            <p:cNvSpPr/>
            <p:nvPr/>
          </p:nvSpPr>
          <p:spPr>
            <a:xfrm>
              <a:off x="76200" y="-5742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  <p:txBody>
            <a:bodyPr/>
            <a:lstStyle/>
            <a:p>
              <a:endParaRPr lang="he-IL" dirty="0"/>
            </a:p>
          </p:txBody>
        </p:sp>
        <p:sp>
          <p:nvSpPr>
            <p:cNvPr id="32" name="TextBox 8">
              <a:extLst>
                <a:ext uri="{FF2B5EF4-FFF2-40B4-BE49-F238E27FC236}">
                  <a16:creationId xmlns:a16="http://schemas.microsoft.com/office/drawing/2014/main" id="{A31ABD94-CEE7-E0C5-0139-2F38F655D24E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028699" y="1710154"/>
            <a:ext cx="7655269" cy="7478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rgbClr val="404040"/>
                </a:solidFill>
                <a:latin typeface="+mj-lt"/>
                <a:ea typeface="+mj-ea"/>
                <a:cs typeface="+mj-cs"/>
              </a:rPr>
              <a:t>Now let’s see the code!</a:t>
            </a:r>
          </a:p>
        </p:txBody>
      </p:sp>
      <p:sp>
        <p:nvSpPr>
          <p:cNvPr id="19" name="AutoShape 19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20" name="AutoShape 20"/>
          <p:cNvSpPr/>
          <p:nvPr/>
        </p:nvSpPr>
        <p:spPr>
          <a:xfrm>
            <a:off x="1028700" y="8001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21" name="TextBox 21"/>
          <p:cNvSpPr txBox="1"/>
          <p:nvPr/>
        </p:nvSpPr>
        <p:spPr>
          <a:xfrm>
            <a:off x="14299551" y="8660242"/>
            <a:ext cx="29597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PAGE 08</a:t>
            </a:r>
          </a:p>
        </p:txBody>
      </p:sp>
      <p:pic>
        <p:nvPicPr>
          <p:cNvPr id="29" name="תמונה 28">
            <a:hlinkClick r:id="rId2" action="ppaction://hlinkfile"/>
            <a:extLst>
              <a:ext uri="{FF2B5EF4-FFF2-40B4-BE49-F238E27FC236}">
                <a16:creationId xmlns:a16="http://schemas.microsoft.com/office/drawing/2014/main" id="{9A7B12AD-42BA-32EE-06A0-9C6781BB72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2974498"/>
            <a:ext cx="9205758" cy="614987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3" name="AutoShape 3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5" name="TextBox 5"/>
          <p:cNvSpPr txBox="1"/>
          <p:nvPr/>
        </p:nvSpPr>
        <p:spPr>
          <a:xfrm>
            <a:off x="1028700" y="8660242"/>
            <a:ext cx="3670263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spc="6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THANKS!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8700" y="1444588"/>
            <a:ext cx="3086100" cy="308610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EFED"/>
            </a:solidFill>
          </p:spPr>
          <p:txBody>
            <a:bodyPr/>
            <a:lstStyle/>
            <a:p>
              <a:endParaRPr lang="he-IL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571750" y="2273159"/>
            <a:ext cx="9506980" cy="2595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26"/>
              </a:lnSpc>
            </a:pPr>
            <a:r>
              <a:rPr lang="en-US" sz="7376" dirty="0">
                <a:solidFill>
                  <a:srgbClr val="000000"/>
                </a:solidFill>
                <a:latin typeface="TAN Twinkle"/>
                <a:ea typeface="TAN Twinkle"/>
                <a:cs typeface="TAN Twinkle"/>
                <a:sym typeface="TAN Twinkle"/>
              </a:rPr>
              <a:t>Thank you for listening!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224</Words>
  <Application>Microsoft Office PowerPoint</Application>
  <PresentationFormat>מותאם אישית</PresentationFormat>
  <Paragraphs>31</Paragraphs>
  <Slides>9</Slides>
  <Notes>0</Notes>
  <HiddenSlides>0</HiddenSlides>
  <MMClips>2</MMClips>
  <ScaleCrop>false</ScaleCrop>
  <HeadingPairs>
    <vt:vector size="6" baseType="variant">
      <vt:variant>
        <vt:lpstr>גופנים בשימוש</vt:lpstr>
      </vt:variant>
      <vt:variant>
        <vt:i4>7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9</vt:i4>
      </vt:variant>
    </vt:vector>
  </HeadingPairs>
  <TitlesOfParts>
    <vt:vector size="17" baseType="lpstr">
      <vt:lpstr>Wingdings</vt:lpstr>
      <vt:lpstr>TAN Twinkle</vt:lpstr>
      <vt:lpstr>Hadassah Friedlaender</vt:lpstr>
      <vt:lpstr>Source Sans Pro Black</vt:lpstr>
      <vt:lpstr>Inter</vt:lpstr>
      <vt:lpstr>Arial</vt:lpstr>
      <vt:lpstr>Calibri</vt:lpstr>
      <vt:lpstr>Office Theme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Minimalist Beige Brand Guidelines Presentation</dc:title>
  <cp:lastModifiedBy>shibel alshech</cp:lastModifiedBy>
  <cp:revision>6</cp:revision>
  <dcterms:created xsi:type="dcterms:W3CDTF">2006-08-16T00:00:00Z</dcterms:created>
  <dcterms:modified xsi:type="dcterms:W3CDTF">2024-07-25T13:31:29Z</dcterms:modified>
  <dc:identifier>DAGL5Pz0Y0s</dc:identifier>
</cp:coreProperties>
</file>

<file path=docProps/thumbnail.jpeg>
</file>